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291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9900CC"/>
    <a:srgbClr val="006600"/>
    <a:srgbClr val="6600CC"/>
    <a:srgbClr val="FF33CC"/>
    <a:srgbClr val="0066FF"/>
    <a:srgbClr val="006699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357430"/>
            <a:ext cx="7886728" cy="1829761"/>
          </a:xfrm>
        </p:spPr>
        <p:txBody>
          <a:bodyPr>
            <a:noAutofit/>
          </a:bodyPr>
          <a:lstStyle/>
          <a:p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>                          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6.11   </a:t>
            </a: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数字滤波器设计的第二种方案</a:t>
            </a: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/>
              <a:t/>
            </a:r>
            <a:br>
              <a:rPr lang="zh-CN" altLang="en-US" sz="3200" dirty="0" smtClean="0"/>
            </a:br>
            <a:endParaRPr lang="zh-CN" altLang="en-US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DSP程佩青课件\资料\039836-01 数字信号处理教程（第四版）\TU\7t26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57356" y="1000108"/>
            <a:ext cx="6056088" cy="392909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95288" y="285728"/>
            <a:ext cx="1601721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33CC"/>
                </a:solidFill>
              </a:rPr>
              <a:t>设计步骤 </a:t>
            </a:r>
            <a:r>
              <a:rPr lang="en-US" altLang="zh-CN" sz="2400" b="1" dirty="0">
                <a:solidFill>
                  <a:srgbClr val="0033CC"/>
                </a:solidFill>
              </a:rPr>
              <a:t>: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684213" y="1000989"/>
            <a:ext cx="6407523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zh-CN" altLang="en-US" sz="2400" b="1" dirty="0"/>
              <a:t>利用相应变换关系将各</a:t>
            </a:r>
            <a:r>
              <a:rPr lang="en-US" altLang="zh-CN" sz="2400" b="1" i="1" dirty="0"/>
              <a:t>ω</a:t>
            </a:r>
            <a:r>
              <a:rPr lang="en-US" altLang="zh-CN" sz="2400" b="1" i="1" baseline="-25000" dirty="0"/>
              <a:t>i</a:t>
            </a:r>
            <a:r>
              <a:rPr lang="zh-CN" altLang="en-US" sz="2400" b="1" dirty="0"/>
              <a:t>转换为样本低通的</a:t>
            </a:r>
          </a:p>
          <a:p>
            <a:pPr marL="342900" indent="-342900">
              <a:lnSpc>
                <a:spcPct val="150000"/>
              </a:lnSpc>
            </a:pPr>
            <a:r>
              <a:rPr lang="zh-CN" altLang="en-US" sz="2400" b="1" i="1" dirty="0"/>
              <a:t>    </a:t>
            </a:r>
            <a:r>
              <a:rPr lang="en-US" altLang="zh-CN" sz="2400" b="1" i="1" dirty="0"/>
              <a:t>Ω</a:t>
            </a:r>
            <a:r>
              <a:rPr lang="en-US" altLang="zh-CN" sz="2400" b="1" i="1" baseline="-25000" dirty="0"/>
              <a:t>p</a:t>
            </a:r>
            <a:r>
              <a:rPr lang="en-US" altLang="zh-CN" sz="2400" b="1" dirty="0"/>
              <a:t>, </a:t>
            </a:r>
            <a:r>
              <a:rPr lang="en-US" altLang="zh-CN" sz="2400" b="1" i="1" dirty="0" err="1" smtClean="0"/>
              <a:t>Ω</a:t>
            </a:r>
            <a:r>
              <a:rPr lang="en-US" altLang="zh-CN" sz="2400" b="1" i="1" baseline="-25000" dirty="0" err="1" smtClean="0"/>
              <a:t>st</a:t>
            </a:r>
            <a:r>
              <a:rPr lang="en-US" altLang="zh-CN" sz="2400" b="1" i="1" baseline="-25000" dirty="0" smtClean="0"/>
              <a:t> </a:t>
            </a:r>
            <a:r>
              <a:rPr lang="zh-CN" altLang="en-US" sz="2400" b="1" dirty="0" smtClean="0"/>
              <a:t>。</a:t>
            </a:r>
            <a:endParaRPr lang="zh-CN" altLang="en-US" sz="2400" b="1" dirty="0"/>
          </a:p>
        </p:txBody>
      </p:sp>
      <p:sp>
        <p:nvSpPr>
          <p:cNvPr id="4" name="Text Box 7"/>
          <p:cNvSpPr txBox="1">
            <a:spLocks noChangeArrowheads="1"/>
          </p:cNvSpPr>
          <p:nvPr/>
        </p:nvSpPr>
        <p:spPr bwMode="auto">
          <a:xfrm>
            <a:off x="755650" y="2297977"/>
            <a:ext cx="5089855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2. </a:t>
            </a:r>
            <a:r>
              <a:rPr lang="zh-CN" altLang="en-US" sz="2400" b="1" dirty="0" smtClean="0"/>
              <a:t>利用</a:t>
            </a:r>
            <a:r>
              <a:rPr lang="en-US" altLang="zh-CN" sz="2400" b="1" i="1" dirty="0"/>
              <a:t>Ω</a:t>
            </a:r>
            <a:r>
              <a:rPr lang="en-US" altLang="zh-CN" sz="2400" b="1" i="1" baseline="-25000" dirty="0"/>
              <a:t>p</a:t>
            </a:r>
            <a:r>
              <a:rPr lang="en-US" altLang="zh-CN" sz="2400" b="1" dirty="0"/>
              <a:t>, </a:t>
            </a:r>
            <a:r>
              <a:rPr lang="en-US" altLang="zh-CN" sz="2400" b="1" i="1" dirty="0" err="1"/>
              <a:t>Ω</a:t>
            </a:r>
            <a:r>
              <a:rPr lang="en-US" altLang="zh-CN" sz="2400" b="1" i="1" baseline="-25000" dirty="0" err="1"/>
              <a:t>st</a:t>
            </a:r>
            <a:r>
              <a:rPr lang="zh-CN" altLang="en-US" sz="2400" b="1" dirty="0" smtClean="0"/>
              <a:t>求</a:t>
            </a:r>
            <a:r>
              <a:rPr lang="zh-CN" altLang="en-US" sz="2400" b="1" dirty="0"/>
              <a:t>样本低通的阶次</a:t>
            </a:r>
            <a:r>
              <a:rPr lang="en-US" altLang="zh-CN" sz="2400" b="1" i="1" dirty="0"/>
              <a:t>N</a:t>
            </a:r>
            <a:r>
              <a:rPr lang="zh-CN" altLang="en-US" sz="2400" b="1" dirty="0"/>
              <a:t>。</a:t>
            </a:r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755650" y="2945677"/>
            <a:ext cx="7592143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3. </a:t>
            </a:r>
            <a:r>
              <a:rPr lang="zh-CN" altLang="en-US" sz="2400" b="1" dirty="0"/>
              <a:t>利用</a:t>
            </a:r>
            <a:r>
              <a:rPr lang="en-US" altLang="zh-CN" sz="2400" b="1" i="1" dirty="0"/>
              <a:t>N</a:t>
            </a:r>
            <a:r>
              <a:rPr lang="zh-CN" altLang="en-US" sz="2400" b="1" dirty="0"/>
              <a:t>（巴特沃思型），</a:t>
            </a:r>
            <a:r>
              <a:rPr lang="en-US" altLang="zh-CN" sz="2400" b="1" i="1" dirty="0"/>
              <a:t>N</a:t>
            </a:r>
            <a:r>
              <a:rPr lang="zh-CN" altLang="en-US" sz="2400" b="1" dirty="0"/>
              <a:t>、</a:t>
            </a:r>
            <a:r>
              <a:rPr lang="en-US" altLang="zh-CN" sz="2400" b="1" i="1" dirty="0"/>
              <a:t>ε</a:t>
            </a:r>
            <a:r>
              <a:rPr lang="zh-CN" altLang="en-US" sz="2400" b="1" dirty="0"/>
              <a:t>（切贝雪夫型），查表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可得归一化（</a:t>
            </a:r>
            <a:r>
              <a:rPr lang="en-US" altLang="zh-CN" sz="2400" b="1" i="1" dirty="0"/>
              <a:t>Ω</a:t>
            </a:r>
            <a:r>
              <a:rPr lang="en-US" altLang="zh-CN" sz="2400" b="1" i="1" baseline="-25000" dirty="0"/>
              <a:t>c</a:t>
            </a:r>
            <a:r>
              <a:rPr lang="en-US" altLang="zh-CN" sz="2400" b="1" dirty="0"/>
              <a:t>=1</a:t>
            </a:r>
            <a:r>
              <a:rPr lang="zh-CN" altLang="en-US" sz="2400" b="1" dirty="0"/>
              <a:t>）原型低通</a:t>
            </a:r>
            <a:r>
              <a:rPr lang="en-US" altLang="zh-CN" sz="2400" b="1" dirty="0"/>
              <a:t>AF</a:t>
            </a:r>
            <a:r>
              <a:rPr lang="zh-CN" altLang="en-US" sz="2400" b="1" dirty="0"/>
              <a:t>的系统函数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an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s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。</a:t>
            </a:r>
          </a:p>
        </p:txBody>
      </p:sp>
      <p:sp>
        <p:nvSpPr>
          <p:cNvPr id="6" name="Text Box 9"/>
          <p:cNvSpPr txBox="1">
            <a:spLocks noChangeArrowheads="1"/>
          </p:cNvSpPr>
          <p:nvPr/>
        </p:nvSpPr>
        <p:spPr bwMode="auto">
          <a:xfrm>
            <a:off x="735013" y="4241077"/>
            <a:ext cx="8299067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4. </a:t>
            </a:r>
            <a:r>
              <a:rPr lang="zh-CN" altLang="en-US" sz="2400" b="1" dirty="0"/>
              <a:t>对巴特沃思滤波器，当</a:t>
            </a:r>
            <a:r>
              <a:rPr lang="en-US" altLang="zh-CN" sz="2400" b="1" i="1" dirty="0"/>
              <a:t>R</a:t>
            </a:r>
            <a:r>
              <a:rPr lang="en-US" altLang="zh-CN" sz="2400" b="1" i="1" baseline="-25000" dirty="0"/>
              <a:t>p</a:t>
            </a:r>
            <a:r>
              <a:rPr lang="en-US" altLang="zh-CN" sz="2400" b="1" dirty="0"/>
              <a:t>≠3dB</a:t>
            </a:r>
            <a:r>
              <a:rPr lang="zh-CN" altLang="en-US" sz="2400" b="1" dirty="0"/>
              <a:t>时，要用</a:t>
            </a:r>
            <a:r>
              <a:rPr lang="en-US" altLang="zh-CN" sz="2400" b="1" i="1" dirty="0"/>
              <a:t>Ω</a:t>
            </a:r>
            <a:r>
              <a:rPr lang="en-US" altLang="zh-CN" sz="2400" b="1" i="1" baseline="-25000" dirty="0"/>
              <a:t>p</a:t>
            </a:r>
            <a:r>
              <a:rPr lang="zh-CN" altLang="en-US" sz="2400" b="1" dirty="0"/>
              <a:t>求</a:t>
            </a:r>
            <a:r>
              <a:rPr lang="en-US" altLang="zh-CN" sz="2400" b="1" i="1" dirty="0"/>
              <a:t>Ω</a:t>
            </a:r>
            <a:r>
              <a:rPr lang="en-US" altLang="zh-CN" sz="2400" b="1" i="1" baseline="-25000" dirty="0"/>
              <a:t>c</a:t>
            </a:r>
            <a:r>
              <a:rPr lang="zh-CN" altLang="en-US" sz="2400" b="1" dirty="0"/>
              <a:t>（≠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）</a:t>
            </a:r>
            <a:r>
              <a:rPr lang="en-US" altLang="zh-CN" sz="2400" b="1" dirty="0"/>
              <a:t>,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/>
              <a:t>    </a:t>
            </a:r>
            <a:r>
              <a:rPr lang="zh-CN" altLang="en-US" sz="2400" b="1" dirty="0" smtClean="0"/>
              <a:t>当</a:t>
            </a:r>
            <a:r>
              <a:rPr lang="en-US" altLang="zh-CN" sz="2400" b="1" i="1" dirty="0"/>
              <a:t>R</a:t>
            </a:r>
            <a:r>
              <a:rPr lang="en-US" altLang="zh-CN" sz="2400" b="1" i="1" baseline="-25000" dirty="0"/>
              <a:t>p </a:t>
            </a:r>
            <a:r>
              <a:rPr lang="en-US" altLang="zh-CN" sz="2400" b="1" dirty="0" smtClean="0"/>
              <a:t>=</a:t>
            </a:r>
            <a:r>
              <a:rPr lang="en-US" altLang="zh-CN" sz="2400" b="1" dirty="0"/>
              <a:t>3dB</a:t>
            </a:r>
            <a:r>
              <a:rPr lang="zh-CN" altLang="en-US" sz="2400" b="1" dirty="0"/>
              <a:t>时，</a:t>
            </a:r>
            <a:r>
              <a:rPr lang="zh-CN" altLang="en-US" sz="2400" b="1" dirty="0" smtClean="0"/>
              <a:t>取</a:t>
            </a:r>
            <a:r>
              <a:rPr lang="en-US" altLang="zh-CN" sz="2400" b="1" i="1" dirty="0"/>
              <a:t>Ω</a:t>
            </a:r>
            <a:r>
              <a:rPr lang="en-US" altLang="zh-CN" sz="2400" b="1" i="1" baseline="-25000" dirty="0"/>
              <a:t>c </a:t>
            </a:r>
            <a:r>
              <a:rPr lang="en-US" altLang="zh-CN" sz="2400" b="1" dirty="0" smtClean="0"/>
              <a:t>=</a:t>
            </a:r>
            <a:r>
              <a:rPr lang="en-US" altLang="zh-CN" sz="2400" b="1" i="1" dirty="0"/>
              <a:t> Ω</a:t>
            </a:r>
            <a:r>
              <a:rPr lang="en-US" altLang="zh-CN" sz="2400" b="1" i="1" baseline="-25000" dirty="0"/>
              <a:t>p </a:t>
            </a:r>
            <a:r>
              <a:rPr lang="zh-CN" altLang="en-US" sz="2400" b="1" dirty="0" smtClean="0"/>
              <a:t>，</a:t>
            </a:r>
            <a:r>
              <a:rPr lang="zh-CN" altLang="en-US" sz="2400" b="1" dirty="0"/>
              <a:t>对切贝雪夫滤波器</a:t>
            </a:r>
            <a:r>
              <a:rPr lang="zh-CN" altLang="en-US" sz="2400" b="1" dirty="0" smtClean="0"/>
              <a:t>，</a:t>
            </a:r>
            <a:r>
              <a:rPr lang="en-US" altLang="zh-CN" sz="2400" b="1" i="1" dirty="0"/>
              <a:t> </a:t>
            </a:r>
            <a:r>
              <a:rPr lang="en-US" altLang="zh-CN" sz="2400" b="1" i="1" dirty="0" smtClean="0"/>
              <a:t>Ω</a:t>
            </a:r>
            <a:r>
              <a:rPr lang="en-US" altLang="zh-CN" sz="2400" b="1" i="1" baseline="-25000" dirty="0" smtClean="0"/>
              <a:t>c </a:t>
            </a:r>
            <a:r>
              <a:rPr lang="en-US" altLang="zh-CN" sz="2400" b="1" dirty="0" smtClean="0"/>
              <a:t>=</a:t>
            </a:r>
            <a:r>
              <a:rPr lang="en-US" altLang="zh-CN" sz="2400" b="1" i="1" dirty="0"/>
              <a:t> Ω</a:t>
            </a:r>
            <a:r>
              <a:rPr lang="en-US" altLang="zh-CN" sz="2400" b="1" i="1" baseline="-25000" dirty="0"/>
              <a:t>p </a:t>
            </a:r>
            <a:r>
              <a:rPr lang="zh-CN" altLang="en-US" sz="2400" b="1" dirty="0" smtClean="0"/>
              <a:t>。 </a:t>
            </a:r>
            <a:endParaRPr lang="zh-CN" altLang="en-US" sz="24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428636"/>
            <a:ext cx="7856638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5.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将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an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s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用</a:t>
            </a:r>
            <a:r>
              <a:rPr lang="en-US" altLang="zh-CN" sz="2400" b="1" i="1" dirty="0" smtClean="0"/>
              <a:t>Ω</a:t>
            </a:r>
            <a:r>
              <a:rPr lang="en-US" altLang="zh-CN" sz="2400" b="1" i="1" baseline="-25000" dirty="0" smtClean="0"/>
              <a:t>c</a:t>
            </a:r>
            <a:r>
              <a:rPr lang="en-US" altLang="zh-CN" sz="2400" b="1" dirty="0" smtClean="0"/>
              <a:t>“</a:t>
            </a:r>
            <a:r>
              <a:rPr lang="zh-CN" altLang="en-US" sz="2400" b="1" dirty="0"/>
              <a:t>去归一化”得到所需的样本低通，它在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</a:t>
            </a:r>
            <a:r>
              <a:rPr lang="zh-CN" altLang="en-US" sz="2400" b="1" dirty="0" smtClean="0"/>
              <a:t>  </a:t>
            </a:r>
            <a:r>
              <a:rPr lang="en-US" altLang="zh-CN" sz="2400" b="1" i="1" dirty="0" smtClean="0"/>
              <a:t>Ω</a:t>
            </a:r>
            <a:r>
              <a:rPr lang="en-US" altLang="zh-CN" sz="2400" b="1" dirty="0" smtClean="0"/>
              <a:t>=</a:t>
            </a:r>
            <a:r>
              <a:rPr lang="en-US" altLang="zh-CN" sz="2400" b="1" i="1" dirty="0"/>
              <a:t> Ω</a:t>
            </a:r>
            <a:r>
              <a:rPr lang="en-US" altLang="zh-CN" sz="2400" b="1" i="1" baseline="-25000" dirty="0"/>
              <a:t>p</a:t>
            </a:r>
            <a:r>
              <a:rPr lang="zh-CN" altLang="en-US" sz="2400" b="1" dirty="0" smtClean="0"/>
              <a:t>时</a:t>
            </a:r>
            <a:r>
              <a:rPr lang="zh-CN" altLang="en-US" sz="2400" b="1" dirty="0"/>
              <a:t>衰减</a:t>
            </a:r>
            <a:r>
              <a:rPr lang="zh-CN" altLang="en-US" sz="2400" b="1" dirty="0" smtClean="0"/>
              <a:t>为</a:t>
            </a:r>
            <a:r>
              <a:rPr lang="en-US" altLang="zh-CN" sz="2400" b="1" i="1" dirty="0" smtClean="0"/>
              <a:t>R</a:t>
            </a:r>
            <a:r>
              <a:rPr lang="en-US" altLang="zh-CN" sz="2400" b="1" i="1" baseline="-25000" dirty="0" smtClean="0"/>
              <a:t>p </a:t>
            </a:r>
            <a:r>
              <a:rPr lang="zh-CN" altLang="en-US" sz="2400" b="1" dirty="0" smtClean="0"/>
              <a:t>（</a:t>
            </a:r>
            <a:r>
              <a:rPr lang="en-US" altLang="zh-CN" sz="2400" b="1" dirty="0"/>
              <a:t>dB</a:t>
            </a:r>
            <a:r>
              <a:rPr lang="zh-CN" altLang="en-US" sz="2400" b="1" dirty="0"/>
              <a:t>）。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447675" y="1724036"/>
            <a:ext cx="7891904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6. 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按</a:t>
            </a:r>
            <a:r>
              <a:rPr lang="zh-CN" altLang="en-US" sz="2400" b="1" dirty="0"/>
              <a:t>表</a:t>
            </a:r>
            <a:r>
              <a:rPr lang="en-US" altLang="zh-CN" sz="2400" b="1" dirty="0"/>
              <a:t>6.10</a:t>
            </a:r>
            <a:r>
              <a:rPr lang="zh-CN" altLang="en-US" sz="2400" b="1" dirty="0"/>
              <a:t>的（</a:t>
            </a:r>
            <a:r>
              <a:rPr lang="en-US" altLang="zh-CN" sz="2400" b="1" i="1" dirty="0" err="1"/>
              <a:t>s</a:t>
            </a:r>
            <a:r>
              <a:rPr lang="en-US" altLang="zh-CN" sz="2400" b="1" dirty="0" err="1"/>
              <a:t>→</a:t>
            </a:r>
            <a:r>
              <a:rPr lang="en-US" altLang="zh-CN" sz="2400" b="1" i="1" dirty="0" err="1"/>
              <a:t>z</a:t>
            </a:r>
            <a:r>
              <a:rPr lang="zh-CN" altLang="en-US" sz="2400" b="1" dirty="0"/>
              <a:t>）相应变换关系，将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a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s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转换成待求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</a:t>
            </a:r>
            <a:r>
              <a:rPr lang="zh-CN" altLang="en-US" sz="2400" b="1" dirty="0" smtClean="0"/>
              <a:t> 的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z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。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808038" y="3813186"/>
            <a:ext cx="7919156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C00000"/>
                </a:solidFill>
              </a:rPr>
              <a:t>IIR</a:t>
            </a:r>
            <a:r>
              <a:rPr lang="zh-CN" altLang="en-US" sz="2400" b="1" dirty="0">
                <a:solidFill>
                  <a:srgbClr val="C00000"/>
                </a:solidFill>
              </a:rPr>
              <a:t>数字滤波器的第二种设计方案的流程框图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（把频带变换和数字化结合起来，一次完成转换的方案）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DSP程佩青课件\064937-01 数字信号处理教程（第四版）(经典版) 40571-9\CTP\TU\6T31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596" y="392312"/>
            <a:ext cx="8143932" cy="560845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500034" y="714356"/>
            <a:ext cx="7683514" cy="34163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例题</a:t>
            </a:r>
            <a:r>
              <a:rPr lang="en-US" altLang="zh-CN" sz="2400" b="1" dirty="0" smtClean="0"/>
              <a:t>6.13</a:t>
            </a:r>
            <a:r>
              <a:rPr lang="zh-CN" altLang="en-US" sz="2400" b="1" dirty="0" smtClean="0"/>
              <a:t>：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设计一个巴特沃思带通</a:t>
            </a:r>
            <a:r>
              <a:rPr lang="en-US" altLang="zh-CN" sz="2400" b="1" dirty="0" smtClean="0"/>
              <a:t>DF</a:t>
            </a:r>
            <a:r>
              <a:rPr lang="zh-CN" altLang="en-US" sz="2400" b="1" dirty="0" smtClean="0"/>
              <a:t>，抽样频率</a:t>
            </a:r>
            <a:r>
              <a:rPr lang="en-US" altLang="zh-CN" sz="2400" b="1" i="1" dirty="0" smtClean="0"/>
              <a:t>f</a:t>
            </a:r>
            <a:r>
              <a:rPr lang="en-US" altLang="zh-CN" sz="2400" b="1" i="1" baseline="-25000" dirty="0" smtClean="0"/>
              <a:t>s</a:t>
            </a:r>
            <a:r>
              <a:rPr lang="en-US" altLang="zh-CN" sz="2400" b="1" dirty="0" smtClean="0"/>
              <a:t>=100kHz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性能指标为通带为</a:t>
            </a:r>
            <a:r>
              <a:rPr lang="en-US" altLang="zh-CN" sz="2400" b="1" dirty="0" smtClean="0"/>
              <a:t>20kHz~30kHz</a:t>
            </a:r>
            <a:r>
              <a:rPr lang="zh-CN" altLang="en-US" sz="2400" b="1" dirty="0" smtClean="0"/>
              <a:t>，在此两频率间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衰减不大于</a:t>
            </a:r>
            <a:r>
              <a:rPr lang="en-US" altLang="zh-CN" sz="2400" b="1" dirty="0" smtClean="0"/>
              <a:t>2dB</a:t>
            </a:r>
            <a:r>
              <a:rPr lang="zh-CN" altLang="en-US" sz="2400" b="1" dirty="0" smtClean="0"/>
              <a:t>，阻带截止频率分别为</a:t>
            </a:r>
            <a:r>
              <a:rPr lang="en-US" altLang="zh-CN" sz="2400" b="1" dirty="0" smtClean="0"/>
              <a:t>10kHz</a:t>
            </a:r>
            <a:r>
              <a:rPr lang="zh-CN" altLang="en-US" sz="2400" b="1" dirty="0" smtClean="0"/>
              <a:t>与</a:t>
            </a:r>
            <a:r>
              <a:rPr lang="en-US" altLang="zh-CN" sz="2400" b="1" dirty="0" smtClean="0"/>
              <a:t>45kHz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在此二频率处衰减不小于</a:t>
            </a:r>
            <a:r>
              <a:rPr lang="en-US" altLang="zh-CN" sz="2400" b="1" dirty="0" smtClean="0"/>
              <a:t>20dB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要求采用低通</a:t>
            </a:r>
            <a:r>
              <a:rPr lang="en-US" altLang="zh-CN" sz="2400" b="1" dirty="0" smtClean="0"/>
              <a:t>AF</a:t>
            </a:r>
            <a:r>
              <a:rPr lang="zh-CN" altLang="en-US" sz="2400" b="1" dirty="0" smtClean="0"/>
              <a:t>直接变换到带通</a:t>
            </a:r>
            <a:r>
              <a:rPr lang="en-US" altLang="zh-CN" sz="2400" b="1" dirty="0" smtClean="0"/>
              <a:t>DF</a:t>
            </a:r>
            <a:r>
              <a:rPr lang="zh-CN" altLang="en-US" sz="2400" b="1" dirty="0" smtClean="0"/>
              <a:t>的办法设计。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DSP程佩青课件\资料\039836-01 数字信号处理教程（第四版）\TU\7t22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52" y="1071546"/>
            <a:ext cx="6097948" cy="390894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500034" y="285728"/>
            <a:ext cx="9643987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例题</a:t>
            </a:r>
            <a:r>
              <a:rPr lang="en-US" altLang="zh-CN" sz="2400" b="1" dirty="0" smtClean="0"/>
              <a:t>6.14</a:t>
            </a:r>
            <a:r>
              <a:rPr lang="zh-CN" altLang="en-US" sz="2400" b="1" dirty="0" smtClean="0"/>
              <a:t>：</a:t>
            </a:r>
            <a:r>
              <a:rPr lang="zh-CN" altLang="en-US" sz="2400" b="1" dirty="0" smtClean="0"/>
              <a:t>设计一个切贝雪夫</a:t>
            </a:r>
            <a:r>
              <a:rPr lang="en-US" altLang="zh-CN" sz="2400" b="1" dirty="0" smtClean="0"/>
              <a:t>Ⅰ</a:t>
            </a:r>
            <a:r>
              <a:rPr lang="zh-CN" altLang="en-US" sz="2400" b="1" dirty="0" smtClean="0"/>
              <a:t>型带阻</a:t>
            </a:r>
            <a:r>
              <a:rPr lang="en-US" altLang="zh-CN" sz="2400" b="1" dirty="0" smtClean="0"/>
              <a:t>DF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抽样频率</a:t>
            </a:r>
            <a:r>
              <a:rPr lang="en-US" altLang="zh-CN" sz="2400" b="1" i="1" dirty="0" smtClean="0"/>
              <a:t>f</a:t>
            </a:r>
            <a:r>
              <a:rPr lang="en-US" altLang="zh-CN" sz="2400" b="1" i="1" baseline="-25000" dirty="0" smtClean="0"/>
              <a:t>s</a:t>
            </a:r>
            <a:r>
              <a:rPr lang="en-US" altLang="zh-CN" sz="2400" b="1" dirty="0" smtClean="0"/>
              <a:t>=20kHz</a:t>
            </a:r>
            <a:r>
              <a:rPr lang="zh-CN" altLang="en-US" sz="2400" b="1" dirty="0" smtClean="0"/>
              <a:t>，技术指标为下通带截止频率为</a:t>
            </a:r>
            <a:r>
              <a:rPr lang="en-US" altLang="zh-CN" sz="2400" b="1" i="1" dirty="0" smtClean="0"/>
              <a:t>f</a:t>
            </a:r>
            <a:r>
              <a:rPr lang="en-US" altLang="zh-CN" sz="2400" b="1" i="1" baseline="-25000" dirty="0" smtClean="0"/>
              <a:t>p</a:t>
            </a:r>
            <a:r>
              <a:rPr lang="en-US" altLang="zh-CN" sz="2400" b="1" baseline="-25000" dirty="0" smtClean="0"/>
              <a:t>1</a:t>
            </a:r>
            <a:r>
              <a:rPr lang="en-US" altLang="zh-CN" sz="2400" b="1" dirty="0" smtClean="0"/>
              <a:t>=2kHz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上通带截止频率为</a:t>
            </a:r>
            <a:r>
              <a:rPr lang="en-US" altLang="zh-CN" sz="2400" b="1" i="1" dirty="0" smtClean="0"/>
              <a:t>f</a:t>
            </a:r>
            <a:r>
              <a:rPr lang="en-US" altLang="zh-CN" sz="2400" b="1" i="1" baseline="-25000" dirty="0" smtClean="0"/>
              <a:t>p</a:t>
            </a:r>
            <a:r>
              <a:rPr lang="en-US" altLang="zh-CN" sz="2400" b="1" baseline="-25000" dirty="0" smtClean="0"/>
              <a:t>2</a:t>
            </a:r>
            <a:r>
              <a:rPr lang="en-US" altLang="zh-CN" sz="2400" b="1" dirty="0" smtClean="0"/>
              <a:t>=7kHz</a:t>
            </a:r>
            <a:r>
              <a:rPr lang="zh-CN" altLang="en-US" sz="2400" b="1" dirty="0" smtClean="0"/>
              <a:t>，</a:t>
            </a:r>
            <a:r>
              <a:rPr lang="en-US" altLang="zh-CN" sz="2400" b="1" i="1" dirty="0" smtClean="0"/>
              <a:t>R</a:t>
            </a:r>
            <a:r>
              <a:rPr lang="en-US" altLang="zh-CN" sz="2400" b="1" i="1" baseline="-25000" dirty="0" smtClean="0"/>
              <a:t>p</a:t>
            </a:r>
            <a:r>
              <a:rPr lang="en-US" altLang="zh-CN" sz="2400" b="1" dirty="0" smtClean="0"/>
              <a:t>=2dB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阻带下截止频率为</a:t>
            </a:r>
            <a:r>
              <a:rPr lang="en-US" altLang="zh-CN" sz="2400" b="1" i="1" dirty="0" smtClean="0"/>
              <a:t>f</a:t>
            </a:r>
            <a:r>
              <a:rPr lang="en-US" altLang="zh-CN" sz="2400" b="1" i="1" baseline="-25000" dirty="0" smtClean="0"/>
              <a:t>st</a:t>
            </a:r>
            <a:r>
              <a:rPr lang="en-US" altLang="zh-CN" sz="2400" b="1" baseline="-25000" dirty="0" smtClean="0"/>
              <a:t>1</a:t>
            </a:r>
            <a:r>
              <a:rPr lang="en-US" altLang="zh-CN" sz="2400" b="1" dirty="0" smtClean="0"/>
              <a:t>=2kHz</a:t>
            </a:r>
            <a:r>
              <a:rPr lang="zh-CN" altLang="en-US" sz="2400" b="1" dirty="0" smtClean="0"/>
              <a:t>，阻带上截止频率为</a:t>
            </a:r>
            <a:r>
              <a:rPr lang="en-US" altLang="zh-CN" sz="2400" b="1" i="1" dirty="0" smtClean="0"/>
              <a:t>f</a:t>
            </a:r>
            <a:r>
              <a:rPr lang="en-US" altLang="zh-CN" sz="2400" b="1" i="1" baseline="-25000" dirty="0" smtClean="0"/>
              <a:t>st</a:t>
            </a:r>
            <a:r>
              <a:rPr lang="en-US" altLang="zh-CN" sz="2400" b="1" baseline="-25000" dirty="0" smtClean="0"/>
              <a:t>2</a:t>
            </a:r>
            <a:r>
              <a:rPr lang="en-US" altLang="zh-CN" sz="2400" b="1" dirty="0" smtClean="0"/>
              <a:t>=4kHz</a:t>
            </a:r>
            <a:r>
              <a:rPr lang="zh-CN" altLang="en-US" sz="2400" b="1" dirty="0" smtClean="0"/>
              <a:t>，</a:t>
            </a:r>
            <a:r>
              <a:rPr lang="en-US" altLang="zh-CN" sz="2400" b="1" i="1" dirty="0" smtClean="0"/>
              <a:t>A</a:t>
            </a:r>
            <a:r>
              <a:rPr lang="en-US" altLang="zh-CN" sz="2400" b="1" i="1" baseline="-25000" dirty="0" smtClean="0"/>
              <a:t>s</a:t>
            </a:r>
            <a:r>
              <a:rPr lang="en-US" altLang="zh-CN" sz="2400" b="1" dirty="0" smtClean="0"/>
              <a:t>=20dB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i="1" dirty="0" smtClean="0"/>
              <a:t>R</a:t>
            </a:r>
            <a:r>
              <a:rPr lang="en-US" altLang="zh-CN" sz="2400" b="1" i="1" baseline="-25000" dirty="0" smtClean="0"/>
              <a:t>p</a:t>
            </a:r>
            <a:r>
              <a:rPr lang="en-US" altLang="zh-CN" sz="2400" b="1" dirty="0" smtClean="0"/>
              <a:t>=2dB,</a:t>
            </a:r>
            <a:r>
              <a:rPr lang="zh-CN" altLang="en-US" sz="2400" b="1" dirty="0" smtClean="0"/>
              <a:t>要求采用从低通</a:t>
            </a:r>
            <a:r>
              <a:rPr lang="en-US" altLang="zh-CN" sz="2400" b="1" dirty="0" smtClean="0"/>
              <a:t>AF</a:t>
            </a:r>
            <a:r>
              <a:rPr lang="zh-CN" altLang="en-US" sz="2400" b="1" dirty="0" smtClean="0"/>
              <a:t>直接变换到带阻</a:t>
            </a:r>
            <a:r>
              <a:rPr lang="en-US" altLang="zh-CN" sz="2400" b="1" dirty="0" smtClean="0"/>
              <a:t>DF</a:t>
            </a:r>
            <a:r>
              <a:rPr lang="zh-CN" altLang="en-US" sz="2400" b="1" dirty="0" smtClean="0"/>
              <a:t>的办法设计。</a:t>
            </a:r>
          </a:p>
        </p:txBody>
      </p:sp>
      <p:pic>
        <p:nvPicPr>
          <p:cNvPr id="2050" name="Picture 2" descr="E:\DSP程佩青课件\资料\039836-01 数字信号处理教程（第四版）\TU\7t24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8992" y="3786190"/>
            <a:ext cx="5357850" cy="267704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:\DSP程佩青课件\资料\039836-01 数字信号处理教程（第四版）\TU\7t25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71670" y="857232"/>
            <a:ext cx="5500726" cy="461744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500034" y="642918"/>
            <a:ext cx="7502375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例题</a:t>
            </a:r>
            <a:r>
              <a:rPr lang="en-US" altLang="zh-CN" sz="2400" b="1" dirty="0" smtClean="0"/>
              <a:t>6.15</a:t>
            </a:r>
            <a:r>
              <a:rPr lang="zh-CN" altLang="en-US" sz="2400" b="1" dirty="0" smtClean="0"/>
              <a:t>：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设计一个巴特沃思高通</a:t>
            </a:r>
            <a:r>
              <a:rPr lang="en-US" altLang="zh-CN" sz="2400" b="1" dirty="0" smtClean="0"/>
              <a:t>DF</a:t>
            </a:r>
            <a:r>
              <a:rPr lang="zh-CN" altLang="en-US" sz="2400" b="1" dirty="0" smtClean="0"/>
              <a:t>，抽样频率</a:t>
            </a:r>
            <a:r>
              <a:rPr lang="en-US" altLang="zh-CN" sz="2400" b="1" i="1" dirty="0"/>
              <a:t>f</a:t>
            </a:r>
            <a:r>
              <a:rPr lang="en-US" altLang="zh-CN" sz="2400" b="1" i="1" baseline="-25000" dirty="0"/>
              <a:t>s</a:t>
            </a:r>
            <a:r>
              <a:rPr lang="en-US" altLang="zh-CN" sz="2400" b="1" dirty="0"/>
              <a:t>=10kHz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其通带截止频率为</a:t>
            </a:r>
            <a:r>
              <a:rPr lang="en-US" altLang="zh-CN" sz="2400" b="1" dirty="0" smtClean="0"/>
              <a:t>4kHz</a:t>
            </a:r>
            <a:r>
              <a:rPr lang="zh-CN" altLang="en-US" sz="2400" b="1" dirty="0" smtClean="0"/>
              <a:t>，</a:t>
            </a:r>
            <a:r>
              <a:rPr lang="en-US" altLang="zh-CN" sz="2400" b="1" i="1" dirty="0"/>
              <a:t>R</a:t>
            </a:r>
            <a:r>
              <a:rPr lang="en-US" altLang="zh-CN" sz="2400" b="1" i="1" baseline="-25000" dirty="0"/>
              <a:t>p</a:t>
            </a:r>
            <a:r>
              <a:rPr lang="en-US" altLang="zh-CN" sz="2400" b="1" dirty="0"/>
              <a:t>=1dB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阻带截止频率为</a:t>
            </a:r>
            <a:r>
              <a:rPr lang="en-US" altLang="zh-CN" sz="2400" b="1" dirty="0" smtClean="0"/>
              <a:t>2kHz</a:t>
            </a:r>
            <a:r>
              <a:rPr lang="zh-CN" altLang="en-US" sz="2400" b="1" dirty="0" smtClean="0"/>
              <a:t>，</a:t>
            </a:r>
            <a:r>
              <a:rPr lang="en-US" altLang="zh-CN" sz="2400" b="1" i="1" dirty="0"/>
              <a:t>A</a:t>
            </a:r>
            <a:r>
              <a:rPr lang="en-US" altLang="zh-CN" sz="2400" b="1" i="1" baseline="-25000" dirty="0"/>
              <a:t>s</a:t>
            </a:r>
            <a:r>
              <a:rPr lang="en-US" altLang="zh-CN" sz="2400" b="1" dirty="0"/>
              <a:t>=20dB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要求用一次直接由低通</a:t>
            </a:r>
            <a:r>
              <a:rPr lang="en-US" altLang="zh-CN" sz="2400" b="1" dirty="0" smtClean="0"/>
              <a:t>AF</a:t>
            </a:r>
            <a:r>
              <a:rPr lang="zh-CN" altLang="en-US" sz="2400" b="1" dirty="0" smtClean="0"/>
              <a:t>变换到高通</a:t>
            </a:r>
            <a:r>
              <a:rPr lang="en-US" altLang="zh-CN" sz="2400" b="1" dirty="0" smtClean="0"/>
              <a:t>DF</a:t>
            </a:r>
            <a:r>
              <a:rPr lang="zh-CN" altLang="en-US" sz="2400" b="1" dirty="0" smtClean="0"/>
              <a:t>的方法设计。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727</TotalTime>
  <Words>371</Words>
  <Application>Microsoft Office PowerPoint</Application>
  <PresentationFormat>全屏显示(4:3)</PresentationFormat>
  <Paragraphs>32</Paragraphs>
  <Slides>11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Concourse</vt:lpstr>
      <vt:lpstr>                              6.11   数字滤波器设计的第二种方案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131</cp:revision>
  <dcterms:created xsi:type="dcterms:W3CDTF">2017-07-17T10:44:10Z</dcterms:created>
  <dcterms:modified xsi:type="dcterms:W3CDTF">2017-09-05T08:46:01Z</dcterms:modified>
</cp:coreProperties>
</file>

<file path=docProps/thumbnail.jpeg>
</file>